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256" r:id="rId2"/>
    <p:sldId id="257" r:id="rId3"/>
    <p:sldId id="258" r:id="rId4"/>
    <p:sldId id="275" r:id="rId5"/>
    <p:sldId id="273"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161830-FA6B-405D-9CAE-16A90B690F9F}" type="slidenum">
              <a:rPr lang="en-US" smtClean="0"/>
              <a:pPr>
                <a:defRPr/>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2E828-7343-4743-80E3-52DB04908080}"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937284-C5CD-4BC2-91DC-7BE67A38ECCF}"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3895E5-96DD-437D-AAC8-72F944C883CE}"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endParaRPr lang="en-US"/>
          </a:p>
        </p:txBody>
      </p:sp>
      <p:sp>
        <p:nvSpPr>
          <p:cNvPr id="91" name="Footer Placeholder 90"/>
          <p:cNvSpPr>
            <a:spLocks noGrp="1"/>
          </p:cNvSpPr>
          <p:nvPr>
            <p:ph type="ftr" sz="quarter" idx="11"/>
          </p:nvPr>
        </p:nvSpPr>
        <p:spPr/>
        <p:txBody>
          <a:bodyPr/>
          <a:lstStyle/>
          <a:p>
            <a:pPr>
              <a:defRPr/>
            </a:pPr>
            <a:endParaRPr lang="en-US"/>
          </a:p>
        </p:txBody>
      </p:sp>
      <p:sp>
        <p:nvSpPr>
          <p:cNvPr id="92" name="Slide Number Placeholder 91"/>
          <p:cNvSpPr>
            <a:spLocks noGrp="1"/>
          </p:cNvSpPr>
          <p:nvPr>
            <p:ph type="sldNum" sz="quarter" idx="12"/>
          </p:nvPr>
        </p:nvSpPr>
        <p:spPr/>
        <p:txBody>
          <a:bodyPr/>
          <a:lstStyle/>
          <a:p>
            <a:pPr>
              <a:defRPr/>
            </a:pPr>
            <a:fld id="{8ED28351-7F5B-4501-98F1-D0133FF1064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BEB4A1-6126-4BE4-AF5C-9B8C2FE7052A}"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CC6946-DF81-49FD-96A1-CBBF3C92A972}"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FAF71E-F51A-4BC3-8425-680C71AF3D61}"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445798-3599-40DC-9417-13902A41C1AB}" type="slidenum">
              <a:rPr lang="en-US" smtClean="0"/>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27D43C-6D93-471F-B15D-7B2B7AA3B642}" type="slidenum">
              <a:rPr lang="en-US" smtClean="0"/>
              <a:pPr>
                <a:defRPr/>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64B890-4AA3-477F-A982-AEF3FB2B3C49}" type="slidenum">
              <a:rPr lang="en-US" smtClean="0"/>
              <a:pPr>
                <a:defRPr/>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25D7D2A6-CDB1-4A0B-998A-940E1A236F89}"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362200"/>
            <a:ext cx="4648200" cy="2133600"/>
          </a:xfrm>
        </p:spPr>
        <p:txBody>
          <a:bodyPr>
            <a:noAutofit/>
          </a:bodyPr>
          <a:lstStyle/>
          <a:p>
            <a:r>
              <a:rPr lang="en-US" sz="6000" b="1" dirty="0" smtClean="0"/>
              <a:t>HOMELAND SECURITY</a:t>
            </a:r>
            <a:endParaRPr lang="en-US" sz="2000" dirty="0" smtClean="0"/>
          </a:p>
        </p:txBody>
      </p:sp>
      <p:sp>
        <p:nvSpPr>
          <p:cNvPr id="2051" name="Text Box 4"/>
          <p:cNvSpPr txBox="1">
            <a:spLocks noChangeArrowheads="1"/>
          </p:cNvSpPr>
          <p:nvPr/>
        </p:nvSpPr>
        <p:spPr bwMode="auto">
          <a:xfrm>
            <a:off x="6613525" y="6172200"/>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By: Velarde, Peter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752600"/>
            <a:ext cx="3668605" cy="3657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85800" y="381000"/>
            <a:ext cx="7772400" cy="5715000"/>
          </a:xfrm>
        </p:spPr>
        <p:txBody>
          <a:bodyPr/>
          <a:lstStyle/>
          <a:p>
            <a:pPr>
              <a:buFontTx/>
              <a:buNone/>
            </a:pPr>
            <a:r>
              <a:rPr lang="en-US" sz="2000" smtClean="0"/>
              <a:t>The scope of homeland security includes:</a:t>
            </a:r>
          </a:p>
          <a:p>
            <a:pPr>
              <a:buFontTx/>
              <a:buNone/>
            </a:pPr>
            <a:endParaRPr lang="en-US" sz="2000" smtClean="0"/>
          </a:p>
          <a:p>
            <a:r>
              <a:rPr lang="en-US" sz="2000" smtClean="0"/>
              <a:t>Emergency preparedness and response (for both terrorism and natural disasters), including volunteer medical, police, emergency management, and fire personnel;</a:t>
            </a:r>
          </a:p>
          <a:p>
            <a:r>
              <a:rPr lang="en-US" sz="2000" smtClean="0"/>
              <a:t>Domestic and International intelligence activities, largely today within the FBI;</a:t>
            </a:r>
          </a:p>
          <a:p>
            <a:r>
              <a:rPr lang="en-US" sz="2000" smtClean="0"/>
              <a:t>Critical infrastructure and perimeter protection;</a:t>
            </a:r>
          </a:p>
          <a:p>
            <a:r>
              <a:rPr lang="en-US" sz="2000" smtClean="0"/>
              <a:t>Investigation of people making and distributing child pornography;</a:t>
            </a:r>
          </a:p>
          <a:p>
            <a:r>
              <a:rPr lang="en-US" sz="2000" smtClean="0"/>
              <a:t>Border security, including both land, maritime and country borders;</a:t>
            </a:r>
          </a:p>
          <a:p>
            <a:r>
              <a:rPr lang="en-US" sz="2000" smtClean="0"/>
              <a:t>Transportation security, including aviation and maritime transportation;</a:t>
            </a:r>
          </a:p>
          <a:p>
            <a:r>
              <a:rPr lang="en-US" sz="2000" smtClean="0"/>
              <a:t>Biodefense;</a:t>
            </a:r>
          </a:p>
          <a:p>
            <a:r>
              <a:rPr lang="en-US" sz="2000" smtClean="0"/>
              <a:t>Detection of radioactive and radiological materials;</a:t>
            </a:r>
          </a:p>
          <a:p>
            <a:r>
              <a:rPr lang="en-US" sz="2000" smtClean="0"/>
              <a:t>Research on next-generation security technologies</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381000"/>
            <a:ext cx="6172200" cy="808038"/>
          </a:xfrm>
        </p:spPr>
        <p:txBody>
          <a:bodyPr/>
          <a:lstStyle/>
          <a:p>
            <a:pPr algn="ctr"/>
            <a:r>
              <a:rPr lang="en-US" dirty="0"/>
              <a:t>The National Security Strategy</a:t>
            </a:r>
            <a:endParaRPr lang="en-US" dirty="0" smtClean="0"/>
          </a:p>
        </p:txBody>
      </p:sp>
      <p:sp>
        <p:nvSpPr>
          <p:cNvPr id="11267" name="Rectangle 3"/>
          <p:cNvSpPr>
            <a:spLocks noGrp="1" noChangeArrowheads="1"/>
          </p:cNvSpPr>
          <p:nvPr>
            <p:ph idx="1"/>
          </p:nvPr>
        </p:nvSpPr>
        <p:spPr>
          <a:xfrm>
            <a:off x="457200" y="1600201"/>
            <a:ext cx="8229600" cy="2743200"/>
          </a:xfrm>
        </p:spPr>
        <p:txBody>
          <a:bodyPr/>
          <a:lstStyle/>
          <a:p>
            <a:pPr marL="0" indent="0" algn="ctr" fontAlgn="base">
              <a:buNone/>
            </a:pPr>
            <a:r>
              <a:rPr lang="en-US" b="1" dirty="0"/>
              <a:t>Defeat Terrorism Worldwide</a:t>
            </a:r>
          </a:p>
          <a:p>
            <a:pPr fontAlgn="base"/>
            <a:r>
              <a:rPr lang="en-US" dirty="0"/>
              <a:t>Administration also intends to provide $5 billion in assistance through the Shared Security Partnership over the next several years to enhance the ability </a:t>
            </a:r>
            <a:r>
              <a:rPr lang="en-US" dirty="0" smtClean="0"/>
              <a:t>of their </a:t>
            </a:r>
            <a:r>
              <a:rPr lang="en-US" dirty="0"/>
              <a:t>partners to improve their own security and work with </a:t>
            </a:r>
            <a:r>
              <a:rPr lang="en-US" dirty="0" smtClean="0"/>
              <a:t>the US </a:t>
            </a:r>
            <a:r>
              <a:rPr lang="en-US" dirty="0"/>
              <a:t>to defeat terrorism worldwide.</a:t>
            </a:r>
          </a:p>
          <a:p>
            <a:pPr marL="0" indent="0">
              <a:buNone/>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14800"/>
            <a:ext cx="3285272" cy="21400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020954"/>
            <a:ext cx="3971072" cy="22339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371601"/>
            <a:ext cx="8229600" cy="3962400"/>
          </a:xfrm>
        </p:spPr>
        <p:txBody>
          <a:bodyPr/>
          <a:lstStyle/>
          <a:p>
            <a:pPr marL="0" indent="0" algn="ctr" fontAlgn="base">
              <a:buNone/>
            </a:pPr>
            <a:r>
              <a:rPr lang="en-US" b="1" dirty="0"/>
              <a:t>Strengthen Our Bio and Nuclear Security</a:t>
            </a:r>
          </a:p>
          <a:p>
            <a:pPr fontAlgn="base"/>
            <a:r>
              <a:rPr lang="en-US" dirty="0"/>
              <a:t>Attacks using improvised nuclear devices or biological weapons, as well as outbreaks of a pandemic disease, pose a serious and increasing national security risk, We will focus on reducing the risk of these high-consequence, nontraditional threats</a:t>
            </a:r>
            <a:r>
              <a:rPr lang="en-US" dirty="0" smtClean="0"/>
              <a:t>:</a:t>
            </a:r>
          </a:p>
          <a:p>
            <a:pPr lvl="1" fontAlgn="base"/>
            <a:r>
              <a:rPr lang="en-US" dirty="0"/>
              <a:t>Ensuring that decision-makers have the tools they need to manage disease outbreaks by linking health care providers, hospitals, and public health agencies</a:t>
            </a:r>
            <a:r>
              <a:rPr lang="en-US" dirty="0" smtClean="0"/>
              <a:t>.</a:t>
            </a:r>
          </a:p>
          <a:p>
            <a:pPr lvl="1" fontAlgn="base"/>
            <a:r>
              <a:rPr lang="en-US" dirty="0"/>
              <a:t>Strengthening our nuclear security by enhancing our nuclear detection architecture and ensuring that our own nuclear materials are secure. </a:t>
            </a:r>
          </a:p>
          <a:p>
            <a:endParaRPr lang="en-US" dirty="0" smtClean="0"/>
          </a:p>
        </p:txBody>
      </p:sp>
      <p:sp>
        <p:nvSpPr>
          <p:cNvPr id="4" name="Rectangle 2"/>
          <p:cNvSpPr>
            <a:spLocks noGrp="1" noChangeArrowheads="1"/>
          </p:cNvSpPr>
          <p:nvPr>
            <p:ph type="title"/>
          </p:nvPr>
        </p:nvSpPr>
        <p:spPr>
          <a:xfrm>
            <a:off x="1447800" y="381000"/>
            <a:ext cx="6172200" cy="808038"/>
          </a:xfrm>
        </p:spPr>
        <p:txBody>
          <a:bodyPr/>
          <a:lstStyle/>
          <a:p>
            <a:pPr algn="ctr"/>
            <a:r>
              <a:rPr lang="en-US" dirty="0"/>
              <a:t>The National Security Strategy</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371600"/>
            <a:ext cx="8229600" cy="4754563"/>
          </a:xfrm>
        </p:spPr>
        <p:txBody>
          <a:bodyPr/>
          <a:lstStyle/>
          <a:p>
            <a:pPr marL="0" indent="0" algn="ctr" fontAlgn="base">
              <a:buNone/>
            </a:pPr>
            <a:r>
              <a:rPr lang="en-US" b="1" dirty="0"/>
              <a:t>Improve Intelligence Capacity and Information </a:t>
            </a:r>
            <a:r>
              <a:rPr lang="en-US" b="1" dirty="0" smtClean="0"/>
              <a:t>Sharing</a:t>
            </a:r>
          </a:p>
          <a:p>
            <a:pPr marL="0" indent="0" algn="ctr" fontAlgn="base">
              <a:buNone/>
            </a:pPr>
            <a:endParaRPr lang="en-US" b="1" dirty="0"/>
          </a:p>
          <a:p>
            <a:r>
              <a:rPr lang="en-US" dirty="0"/>
              <a:t>Gathering, analyzing, and effectively sharing intelligence is vital to the security of the United States. In order to prevent threats, including those from terrorism, we will strengthen intelligence collection to identify and interdict those who intend to do us harm. The information we collect must be analyzed as well as shared, and we must invest in our analytic capabilities and our capacity to share intelligence across all levels of government.</a:t>
            </a:r>
            <a:endParaRPr lang="en-US" dirty="0" smtClean="0"/>
          </a:p>
        </p:txBody>
      </p:sp>
      <p:sp>
        <p:nvSpPr>
          <p:cNvPr id="4" name="Rectangle 2"/>
          <p:cNvSpPr txBox="1">
            <a:spLocks noChangeArrowheads="1"/>
          </p:cNvSpPr>
          <p:nvPr/>
        </p:nvSpPr>
        <p:spPr>
          <a:xfrm>
            <a:off x="1447800" y="381000"/>
            <a:ext cx="6172200" cy="808038"/>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mtClean="0"/>
              <a:t>The National Security Strategy</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marL="0" indent="0" algn="ctr" fontAlgn="base">
              <a:buNone/>
            </a:pPr>
            <a:r>
              <a:rPr lang="en-US" b="1" dirty="0"/>
              <a:t>Ensuring a Secure Global Digital Information and Communications Infrastructure</a:t>
            </a:r>
          </a:p>
          <a:p>
            <a:pPr fontAlgn="base"/>
            <a:r>
              <a:rPr lang="en-US" dirty="0"/>
              <a:t>The United States is an increasingly digital nation where the strength and vitality of our economy, infrastructure, public safety, and national security have been built on the foundation of cyberspace. Despite all of our efforts, our global digital infrastructure, based largely upon the Internet, is not secure or resilient enough today and future purposes. Effectively protecting cyberspace requires strong vision and leadership and will require changes in policy, technology, education, and perhaps law.</a:t>
            </a:r>
          </a:p>
          <a:p>
            <a:pPr marL="0" indent="0">
              <a:buNone/>
            </a:pPr>
            <a:endParaRPr lang="en-US" dirty="0" smtClean="0"/>
          </a:p>
        </p:txBody>
      </p:sp>
      <p:sp>
        <p:nvSpPr>
          <p:cNvPr id="4" name="Rectangle 2"/>
          <p:cNvSpPr txBox="1">
            <a:spLocks noChangeArrowheads="1"/>
          </p:cNvSpPr>
          <p:nvPr/>
        </p:nvSpPr>
        <p:spPr>
          <a:xfrm>
            <a:off x="1447800" y="381000"/>
            <a:ext cx="6172200" cy="808038"/>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mtClean="0"/>
              <a:t>The National Security Strategy</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marL="0" indent="0" algn="ctr" fontAlgn="base">
              <a:buNone/>
            </a:pPr>
            <a:r>
              <a:rPr lang="en-US" b="1" dirty="0"/>
              <a:t>Promote the Resiliency of our Physical and Social </a:t>
            </a:r>
            <a:r>
              <a:rPr lang="en-US" b="1" dirty="0" smtClean="0"/>
              <a:t>Infrastructure</a:t>
            </a:r>
          </a:p>
          <a:p>
            <a:pPr marL="0" indent="0" algn="ctr" fontAlgn="base">
              <a:buNone/>
            </a:pPr>
            <a:endParaRPr lang="en-US" b="1" dirty="0"/>
          </a:p>
          <a:p>
            <a:r>
              <a:rPr lang="en-US" dirty="0"/>
              <a:t>Ensuring the resilience of our critical infrastructure is vital to homeland security. Working with the private sector and government partners at all levels will develop an effective, holistic, critical infrastructure protection and resiliency plan that centers on investments in business, technology, civil society, government, and education.</a:t>
            </a:r>
            <a:endParaRPr lang="en-US" dirty="0" smtClean="0"/>
          </a:p>
        </p:txBody>
      </p:sp>
      <p:sp>
        <p:nvSpPr>
          <p:cNvPr id="4" name="Rectangle 2"/>
          <p:cNvSpPr txBox="1">
            <a:spLocks noChangeArrowheads="1"/>
          </p:cNvSpPr>
          <p:nvPr/>
        </p:nvSpPr>
        <p:spPr>
          <a:xfrm>
            <a:off x="1447800" y="381000"/>
            <a:ext cx="6172200" cy="808038"/>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mtClean="0"/>
              <a:t>The National Security Strategy</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marL="0" indent="0" algn="ctr" fontAlgn="base">
              <a:buNone/>
            </a:pPr>
            <a:r>
              <a:rPr lang="en-US" dirty="0"/>
              <a:t>Pursue Comprehensive Transborder </a:t>
            </a:r>
            <a:r>
              <a:rPr lang="en-US" dirty="0" smtClean="0"/>
              <a:t>Security</a:t>
            </a:r>
          </a:p>
          <a:p>
            <a:pPr marL="0" indent="0" algn="ctr" fontAlgn="base">
              <a:buNone/>
            </a:pPr>
            <a:endParaRPr lang="en-US" dirty="0"/>
          </a:p>
          <a:p>
            <a:r>
              <a:rPr lang="en-US" dirty="0"/>
              <a:t>To address transnational threats effectively, we must take a comprehensive approach to securing our borders, including working with international partners, state and local governments, and the private sector. The President supports efforts to develop and deploy technology to maximize port security without causing economic disruption, and enhancing the security of key transportation networks—including surface, air, and maritime networks—that connect our nation and the world.</a:t>
            </a:r>
            <a:endParaRPr lang="en-US" dirty="0" smtClean="0"/>
          </a:p>
        </p:txBody>
      </p:sp>
      <p:sp>
        <p:nvSpPr>
          <p:cNvPr id="4" name="Rectangle 2"/>
          <p:cNvSpPr txBox="1">
            <a:spLocks noChangeArrowheads="1"/>
          </p:cNvSpPr>
          <p:nvPr/>
        </p:nvSpPr>
        <p:spPr>
          <a:xfrm>
            <a:off x="1447800" y="381000"/>
            <a:ext cx="6172200" cy="808038"/>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The National Security Strategy</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marL="0" indent="0" algn="ctr" fontAlgn="base">
              <a:buNone/>
            </a:pPr>
            <a:r>
              <a:rPr lang="en-US" b="1" dirty="0"/>
              <a:t>Ensure Effective Incident </a:t>
            </a:r>
            <a:r>
              <a:rPr lang="en-US" b="1" dirty="0" smtClean="0"/>
              <a:t>Management</a:t>
            </a:r>
          </a:p>
          <a:p>
            <a:pPr marL="0" indent="0" algn="ctr" fontAlgn="base">
              <a:buNone/>
            </a:pPr>
            <a:endParaRPr lang="en-US" b="1" dirty="0"/>
          </a:p>
          <a:p>
            <a:r>
              <a:rPr lang="en-US" dirty="0"/>
              <a:t>The Obama Administration has already effectively managed several domestic events, including severe winter ice storms throughout the Midwest and record flooding in North Dakota and Minnesota. Our goal is to improve coordination and to actively listen to the concerns and priorities at all levels of government. In doing so, we can create better evacuation planning guidelines, increase medical surge capacity, and increase Federal resources and logistics to better support local emergency planning efforts. </a:t>
            </a:r>
            <a:endParaRPr lang="en-US" dirty="0" smtClean="0"/>
          </a:p>
        </p:txBody>
      </p:sp>
      <p:sp>
        <p:nvSpPr>
          <p:cNvPr id="4" name="Rectangle 2"/>
          <p:cNvSpPr txBox="1">
            <a:spLocks noChangeArrowheads="1"/>
          </p:cNvSpPr>
          <p:nvPr/>
        </p:nvSpPr>
        <p:spPr>
          <a:xfrm>
            <a:off x="1447800" y="381000"/>
            <a:ext cx="6172200" cy="808038"/>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The National Security Strategy</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47800" y="381000"/>
            <a:ext cx="6172200" cy="38100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THE END… </a:t>
            </a:r>
          </a:p>
          <a:p>
            <a:pPr algn="ctr"/>
            <a:endParaRPr lang="en-US" dirty="0"/>
          </a:p>
          <a:p>
            <a:pPr algn="ctr"/>
            <a:r>
              <a:rPr lang="en-US" dirty="0" smtClean="0"/>
              <a:t>Thank you for listening…</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15962"/>
          </a:xfrm>
        </p:spPr>
        <p:txBody>
          <a:bodyPr/>
          <a:lstStyle/>
          <a:p>
            <a:r>
              <a:rPr lang="en-US" dirty="0" smtClean="0"/>
              <a:t>Homeland Security</a:t>
            </a:r>
          </a:p>
        </p:txBody>
      </p:sp>
      <p:sp>
        <p:nvSpPr>
          <p:cNvPr id="3075" name="Rectangle 3"/>
          <p:cNvSpPr>
            <a:spLocks noGrp="1" noChangeArrowheads="1"/>
          </p:cNvSpPr>
          <p:nvPr>
            <p:ph idx="1"/>
          </p:nvPr>
        </p:nvSpPr>
        <p:spPr>
          <a:xfrm>
            <a:off x="457200" y="1219201"/>
            <a:ext cx="8153400" cy="4343400"/>
          </a:xfrm>
        </p:spPr>
        <p:txBody>
          <a:bodyPr>
            <a:normAutofit/>
          </a:bodyPr>
          <a:lstStyle/>
          <a:p>
            <a:r>
              <a:rPr lang="en-US" sz="2800" dirty="0" smtClean="0">
                <a:solidFill>
                  <a:schemeClr val="tx1"/>
                </a:solidFill>
              </a:rPr>
              <a:t>Is an American umbrella term for "the concerted national effort to ensure a homeland that is safe, secure, and resilient against terrorism and other hazards where American interests, aspirations, and ways of life can thrive to the national effort to prevent terrorist attacks within the United States, reduce the vulnerability of the U.S. to terrorism, and minimize the damage from attacks that do occur." </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609600" y="381000"/>
            <a:ext cx="7924800" cy="5867400"/>
          </a:xfrm>
        </p:spPr>
        <p:txBody>
          <a:bodyPr/>
          <a:lstStyle/>
          <a:p>
            <a:r>
              <a:rPr lang="en-US" sz="2800" dirty="0" smtClean="0"/>
              <a:t>Homeland security is not constrained to terrorist incidents. Terrorism is one of many threats that endanger society. Within the U.S., an all-hazards approach exists regarding homeland security endeavors</a:t>
            </a:r>
            <a:r>
              <a:rPr lang="en-US" sz="2800" dirty="0" smtClean="0"/>
              <a:t>.</a:t>
            </a:r>
            <a:r>
              <a:rPr lang="en-US" sz="2800" dirty="0" smtClean="0"/>
              <a:t> In this sense, homeland security encompasses both natural disasters and man-made events</a:t>
            </a:r>
            <a:r>
              <a:rPr lang="en-US" sz="2800" dirty="0" smtClean="0"/>
              <a:t>.</a:t>
            </a:r>
            <a:r>
              <a:rPr lang="en-US" sz="2800" dirty="0" smtClean="0"/>
              <a:t> Thus, the domain of homeland security must accommodate a plethora of situations and scenarios, ranging from natural disasters (e.g., Hurricane Katrina) to acts of terrorism (e.g., Boston Marathon bombing).</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334000" cy="5059363"/>
          </a:xfrm>
        </p:spPr>
        <p:txBody>
          <a:bodyPr>
            <a:normAutofit lnSpcReduction="10000"/>
          </a:bodyPr>
          <a:lstStyle/>
          <a:p>
            <a:pPr algn="just"/>
            <a:r>
              <a:rPr lang="en-US" b="1" dirty="0"/>
              <a:t>Hurricane Katrina</a:t>
            </a:r>
            <a:r>
              <a:rPr lang="en-US" dirty="0"/>
              <a:t> was the eleventh named storm and fifth hurricane of the 2005 Atlantic hurricane season. It was </a:t>
            </a:r>
            <a:r>
              <a:rPr lang="en-US" dirty="0" smtClean="0"/>
              <a:t>the costliest</a:t>
            </a:r>
            <a:r>
              <a:rPr lang="en-US" dirty="0"/>
              <a:t> natural disaster, as well as one of the five deadliest hurricanes, in the history of the United States</a:t>
            </a:r>
            <a:r>
              <a:rPr lang="en-US" dirty="0" smtClean="0"/>
              <a:t>.. </a:t>
            </a:r>
            <a:r>
              <a:rPr lang="en-US" dirty="0"/>
              <a:t>Overall, at least 1,245 people died in the hurricane and subsequent floods, making it the deadliest United States hurricane since the 1928 Okeechobee hurricane. Total property damage was estimated at $108 billion (2005 USD</a:t>
            </a:r>
            <a:r>
              <a:rPr lang="en-US" dirty="0" smtClean="0"/>
              <a:t>),</a:t>
            </a:r>
            <a:r>
              <a:rPr lang="en-US" dirty="0"/>
              <a:t> roughly four times the damage wrought by Hurricane Andrew in 1992.</a:t>
            </a:r>
            <a:endParaRPr lang="en-US" dirty="0"/>
          </a:p>
        </p:txBody>
      </p:sp>
      <p:sp>
        <p:nvSpPr>
          <p:cNvPr id="4" name="Title 1"/>
          <p:cNvSpPr>
            <a:spLocks noGrp="1"/>
          </p:cNvSpPr>
          <p:nvPr>
            <p:ph type="title"/>
          </p:nvPr>
        </p:nvSpPr>
        <p:spPr>
          <a:xfrm>
            <a:off x="1905000" y="457200"/>
            <a:ext cx="4953000" cy="503238"/>
          </a:xfrm>
        </p:spPr>
        <p:txBody>
          <a:bodyPr>
            <a:normAutofit fontScale="90000"/>
          </a:bodyPr>
          <a:lstStyle/>
          <a:p>
            <a:pPr algn="ctr"/>
            <a:r>
              <a:rPr lang="en-US" sz="3200" dirty="0" smtClean="0"/>
              <a:t>HURRICANE  KATRINA</a:t>
            </a:r>
            <a:endParaRPr lang="en-US" sz="32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295398"/>
            <a:ext cx="3276600" cy="18430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257" y="3581400"/>
            <a:ext cx="2981285" cy="1984823"/>
          </a:xfrm>
          <a:prstGeom prst="rect">
            <a:avLst/>
          </a:prstGeom>
        </p:spPr>
      </p:pic>
    </p:spTree>
    <p:extLst>
      <p:ext uri="{BB962C8B-B14F-4D97-AF65-F5344CB8AC3E}">
        <p14:creationId xmlns:p14="http://schemas.microsoft.com/office/powerpoint/2010/main" val="32140964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5468" y="1066800"/>
            <a:ext cx="3756646" cy="2406113"/>
          </a:xfrm>
        </p:spPr>
      </p:pic>
      <p:sp>
        <p:nvSpPr>
          <p:cNvPr id="5" name="TextBox 4"/>
          <p:cNvSpPr txBox="1"/>
          <p:nvPr/>
        </p:nvSpPr>
        <p:spPr>
          <a:xfrm>
            <a:off x="1828800" y="378767"/>
            <a:ext cx="4844981" cy="461665"/>
          </a:xfrm>
          <a:prstGeom prst="rect">
            <a:avLst/>
          </a:prstGeom>
          <a:noFill/>
        </p:spPr>
        <p:txBody>
          <a:bodyPr wrap="none" rtlCol="0">
            <a:spAutoFit/>
          </a:bodyPr>
          <a:lstStyle/>
          <a:p>
            <a:r>
              <a:rPr lang="en-US" dirty="0" smtClean="0"/>
              <a:t>BOSTON MARATHON BOMBING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868" y="3810000"/>
            <a:ext cx="3476625" cy="1957607"/>
          </a:xfrm>
          <a:prstGeom prst="rect">
            <a:avLst/>
          </a:prstGeom>
        </p:spPr>
      </p:pic>
      <p:sp>
        <p:nvSpPr>
          <p:cNvPr id="8" name="TextBox 7"/>
          <p:cNvSpPr txBox="1"/>
          <p:nvPr/>
        </p:nvSpPr>
        <p:spPr>
          <a:xfrm>
            <a:off x="304800" y="1219200"/>
            <a:ext cx="4546599" cy="4493538"/>
          </a:xfrm>
          <a:prstGeom prst="rect">
            <a:avLst/>
          </a:prstGeom>
          <a:noFill/>
        </p:spPr>
        <p:txBody>
          <a:bodyPr wrap="square" rtlCol="0">
            <a:spAutoFit/>
          </a:bodyPr>
          <a:lstStyle/>
          <a:p>
            <a:pPr algn="just"/>
            <a:r>
              <a:rPr lang="en-US" sz="2200" dirty="0"/>
              <a:t>On April 15, 2013, </a:t>
            </a:r>
            <a:r>
              <a:rPr lang="en-US" sz="2200" dirty="0" smtClean="0"/>
              <a:t>two </a:t>
            </a:r>
            <a:r>
              <a:rPr lang="en-US" sz="2200" dirty="0"/>
              <a:t>bombs went off near </a:t>
            </a:r>
            <a:r>
              <a:rPr lang="en-US" sz="2200" dirty="0" smtClean="0"/>
              <a:t>the </a:t>
            </a:r>
            <a:r>
              <a:rPr lang="en-US" sz="2200" dirty="0"/>
              <a:t>finish line of the Boston </a:t>
            </a:r>
            <a:endParaRPr lang="en-US" sz="2200" dirty="0" smtClean="0"/>
          </a:p>
          <a:p>
            <a:pPr algn="just"/>
            <a:r>
              <a:rPr lang="en-US" sz="2200" dirty="0" smtClean="0"/>
              <a:t>Marathon</a:t>
            </a:r>
            <a:r>
              <a:rPr lang="en-US" sz="2200" dirty="0"/>
              <a:t>, killing three </a:t>
            </a:r>
            <a:r>
              <a:rPr lang="en-US" sz="2200" dirty="0" smtClean="0"/>
              <a:t>spectators </a:t>
            </a:r>
            <a:r>
              <a:rPr lang="en-US" sz="2200" dirty="0"/>
              <a:t>and wounding </a:t>
            </a:r>
            <a:r>
              <a:rPr lang="en-US" sz="2200" dirty="0" smtClean="0"/>
              <a:t>more </a:t>
            </a:r>
            <a:r>
              <a:rPr lang="en-US" sz="2200" dirty="0"/>
              <a:t>than 260 other people. </a:t>
            </a:r>
            <a:endParaRPr lang="en-US" sz="2200" dirty="0" smtClean="0"/>
          </a:p>
          <a:p>
            <a:pPr algn="just"/>
            <a:r>
              <a:rPr lang="en-US" sz="2200" dirty="0" smtClean="0"/>
              <a:t>Four </a:t>
            </a:r>
            <a:r>
              <a:rPr lang="en-US" sz="2200" dirty="0"/>
              <a:t>days later, after an </a:t>
            </a:r>
            <a:r>
              <a:rPr lang="en-US" sz="2200" dirty="0" smtClean="0"/>
              <a:t>intense manhunt </a:t>
            </a:r>
            <a:r>
              <a:rPr lang="en-US" sz="2200" dirty="0"/>
              <a:t>that shut down the </a:t>
            </a:r>
            <a:endParaRPr lang="en-US" sz="2200" dirty="0" smtClean="0"/>
          </a:p>
          <a:p>
            <a:pPr algn="just"/>
            <a:r>
              <a:rPr lang="en-US" sz="2200" dirty="0" smtClean="0"/>
              <a:t>Boston </a:t>
            </a:r>
            <a:r>
              <a:rPr lang="en-US" sz="2200" dirty="0"/>
              <a:t>area, police </a:t>
            </a:r>
            <a:r>
              <a:rPr lang="en-US" sz="2200" dirty="0" smtClean="0"/>
              <a:t>captured one </a:t>
            </a:r>
            <a:r>
              <a:rPr lang="en-US" sz="2200" dirty="0"/>
              <a:t>of the bombing </a:t>
            </a:r>
            <a:r>
              <a:rPr lang="en-US" sz="2200" dirty="0" smtClean="0"/>
              <a:t>suspects, 19-year-old </a:t>
            </a:r>
            <a:r>
              <a:rPr lang="en-US" sz="2200" dirty="0" err="1"/>
              <a:t>Dzhokhar</a:t>
            </a:r>
            <a:r>
              <a:rPr lang="en-US" sz="2200" dirty="0"/>
              <a:t> </a:t>
            </a:r>
            <a:r>
              <a:rPr lang="en-US" sz="2200" dirty="0" err="1" smtClean="0"/>
              <a:t>Tsarnaev</a:t>
            </a:r>
            <a:r>
              <a:rPr lang="en-US" sz="2200" dirty="0"/>
              <a:t>, whose older </a:t>
            </a:r>
            <a:r>
              <a:rPr lang="en-US" sz="2200" dirty="0" smtClean="0"/>
              <a:t>brother and </a:t>
            </a:r>
            <a:r>
              <a:rPr lang="en-US" sz="2200" dirty="0"/>
              <a:t>fellow suspect, 26-year-old </a:t>
            </a:r>
            <a:r>
              <a:rPr lang="en-US" sz="2200" dirty="0" err="1" smtClean="0"/>
              <a:t>Tamerlan</a:t>
            </a:r>
            <a:r>
              <a:rPr lang="en-US" sz="2200" dirty="0" smtClean="0"/>
              <a:t> </a:t>
            </a:r>
            <a:r>
              <a:rPr lang="en-US" sz="2200" dirty="0" err="1"/>
              <a:t>Tsarnaev</a:t>
            </a:r>
            <a:r>
              <a:rPr lang="en-US" sz="2200" dirty="0"/>
              <a:t>, </a:t>
            </a:r>
            <a:r>
              <a:rPr lang="en-US" sz="2200" dirty="0" smtClean="0"/>
              <a:t>died following</a:t>
            </a:r>
          </a:p>
          <a:p>
            <a:pPr algn="just"/>
            <a:r>
              <a:rPr lang="en-US" sz="2200" dirty="0" smtClean="0"/>
              <a:t> </a:t>
            </a:r>
            <a:r>
              <a:rPr lang="en-US" sz="2200" dirty="0"/>
              <a:t>a shootout with law enforcement </a:t>
            </a:r>
            <a:endParaRPr lang="en-US" sz="2200" dirty="0" smtClean="0"/>
          </a:p>
          <a:p>
            <a:pPr algn="just"/>
            <a:r>
              <a:rPr lang="en-US" sz="2200" dirty="0" smtClean="0"/>
              <a:t>earlier </a:t>
            </a:r>
            <a:r>
              <a:rPr lang="en-US" sz="2200" dirty="0"/>
              <a:t>that same day.</a:t>
            </a:r>
          </a:p>
        </p:txBody>
      </p:sp>
    </p:spTree>
    <p:extLst>
      <p:ext uri="{BB962C8B-B14F-4D97-AF65-F5344CB8AC3E}">
        <p14:creationId xmlns:p14="http://schemas.microsoft.com/office/powerpoint/2010/main" val="267778999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457200"/>
            <a:ext cx="3657600" cy="5638799"/>
          </a:xfrm>
        </p:spPr>
        <p:txBody>
          <a:bodyPr>
            <a:normAutofit/>
          </a:bodyPr>
          <a:lstStyle/>
          <a:p>
            <a:r>
              <a:rPr lang="en-US" sz="2800" dirty="0" smtClean="0"/>
              <a:t>Homeland defense (HD) is the protection of U.S. territory, sovereignty, domestic population, and critical infrastructure against external threats and aggression.</a:t>
            </a:r>
          </a:p>
          <a:p>
            <a:endParaRPr lang="en-US" sz="28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57200"/>
            <a:ext cx="4440091" cy="18539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481422"/>
            <a:ext cx="2895600" cy="19383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743200"/>
            <a:ext cx="3740150" cy="24887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609600"/>
            <a:ext cx="8229600" cy="5516563"/>
          </a:xfrm>
        </p:spPr>
        <p:txBody>
          <a:bodyPr>
            <a:normAutofit/>
          </a:bodyPr>
          <a:lstStyle/>
          <a:p>
            <a:r>
              <a:rPr lang="en-US" dirty="0" smtClean="0"/>
              <a:t>In the United States, the concept of "Homeland Security" extends and recombines responsibilities of government agencies and entities. According to Homeland security research, the U.S. federal Homeland Security and Homeland Defense includes 187 federal agencies and departments</a:t>
            </a:r>
            <a:r>
              <a:rPr lang="en-US" dirty="0" smtClean="0"/>
              <a:t>,</a:t>
            </a:r>
            <a:r>
              <a:rPr lang="en-US" dirty="0" smtClean="0"/>
              <a:t> including the United States National Guard, the Federal Emergency Management Agency, the United States Coast Guard, U.S. Customs and Border Protection, U.S. Immigration and Customs Enforcement, United States Citizenship and Immigration Services, the United States Secret Service, the Transportation Security Administration, the 14 agencies that constitute the U.S. intelligence community and Civil Air Patrol. </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609600" y="685800"/>
            <a:ext cx="7772400" cy="5715000"/>
          </a:xfrm>
        </p:spPr>
        <p:txBody>
          <a:bodyPr/>
          <a:lstStyle/>
          <a:p>
            <a:r>
              <a:rPr lang="en-US" sz="2800" smtClean="0"/>
              <a:t>The George W. Bush administration consolidated many of these activities under the United States Department of Homeland Security (DHS), a new cabinet department established as a result of the Homeland Security Act of 2002. However, much of the nation's homeland security activity remains outside of DHS; for example, the FBI and CIA are not part of the Department, and other executive departments such as the Department of Defense and Department of Health and Human Services </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685801"/>
            <a:ext cx="8229600" cy="2057400"/>
          </a:xfrm>
        </p:spPr>
        <p:txBody>
          <a:bodyPr/>
          <a:lstStyle/>
          <a:p>
            <a:r>
              <a:rPr lang="en-US" dirty="0" smtClean="0"/>
              <a:t>The term became prominent in the United States following the September 11, 2001 attacks; it had been used only in limited policy circles prior to these attacks. The phrase "security of the American homeland" appears in the </a:t>
            </a:r>
            <a:r>
              <a:rPr lang="en-US" dirty="0" smtClean="0"/>
              <a:t>1998.</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45" y="2799554"/>
            <a:ext cx="4216555" cy="2367758"/>
          </a:xfrm>
          <a:prstGeom prst="rect">
            <a:avLst/>
          </a:prstGeom>
        </p:spPr>
      </p:pic>
      <p:sp>
        <p:nvSpPr>
          <p:cNvPr id="3" name="AutoShape 5" descr="Image result for 9/11 bombin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9/11 bombin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799554"/>
            <a:ext cx="4199468" cy="23622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151</TotalTime>
  <Words>774</Words>
  <Application>Microsoft Office PowerPoint</Application>
  <PresentationFormat>On-screen Show (4:3)</PresentationFormat>
  <Paragraphs>59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Arial</vt:lpstr>
      <vt:lpstr>Calibri</vt:lpstr>
      <vt:lpstr>Thatch</vt:lpstr>
      <vt:lpstr>HOMELAND SECURITY</vt:lpstr>
      <vt:lpstr>Homeland Security</vt:lpstr>
      <vt:lpstr>PowerPoint Presentation</vt:lpstr>
      <vt:lpstr>HURRICANE  KATRINA</vt:lpstr>
      <vt:lpstr>PowerPoint Presentation</vt:lpstr>
      <vt:lpstr>PowerPoint Presentation</vt:lpstr>
      <vt:lpstr>PowerPoint Presentation</vt:lpstr>
      <vt:lpstr>PowerPoint Presentation</vt:lpstr>
      <vt:lpstr>PowerPoint Presentation</vt:lpstr>
      <vt:lpstr>PowerPoint Presentation</vt:lpstr>
      <vt:lpstr>The National Security Strategy</vt:lpstr>
      <vt:lpstr>The National Security Strategy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HOMELAND SECURITY</dc:title>
  <dc:creator>user</dc:creator>
  <cp:lastModifiedBy>PC</cp:lastModifiedBy>
  <cp:revision>11</cp:revision>
  <dcterms:created xsi:type="dcterms:W3CDTF">2015-11-24T23:23:16Z</dcterms:created>
  <dcterms:modified xsi:type="dcterms:W3CDTF">2016-03-08T11:17:28Z</dcterms:modified>
</cp:coreProperties>
</file>